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71" r:id="rId2"/>
  </p:sldMasterIdLst>
  <p:notesMasterIdLst>
    <p:notesMasterId r:id="rId31"/>
  </p:notesMasterIdLst>
  <p:sldIdLst>
    <p:sldId id="275" r:id="rId3"/>
    <p:sldId id="287" r:id="rId4"/>
    <p:sldId id="288" r:id="rId5"/>
    <p:sldId id="308" r:id="rId6"/>
    <p:sldId id="309" r:id="rId7"/>
    <p:sldId id="310" r:id="rId8"/>
    <p:sldId id="289" r:id="rId9"/>
    <p:sldId id="292" r:id="rId10"/>
    <p:sldId id="293" r:id="rId11"/>
    <p:sldId id="311" r:id="rId12"/>
    <p:sldId id="312" r:id="rId13"/>
    <p:sldId id="294" r:id="rId14"/>
    <p:sldId id="295" r:id="rId15"/>
    <p:sldId id="313" r:id="rId16"/>
    <p:sldId id="296" r:id="rId17"/>
    <p:sldId id="297" r:id="rId18"/>
    <p:sldId id="298" r:id="rId19"/>
    <p:sldId id="314" r:id="rId20"/>
    <p:sldId id="299" r:id="rId21"/>
    <p:sldId id="300" r:id="rId22"/>
    <p:sldId id="301" r:id="rId23"/>
    <p:sldId id="315" r:id="rId24"/>
    <p:sldId id="302" r:id="rId25"/>
    <p:sldId id="304" r:id="rId26"/>
    <p:sldId id="303" r:id="rId27"/>
    <p:sldId id="305" r:id="rId28"/>
    <p:sldId id="306" r:id="rId29"/>
    <p:sldId id="307" r:id="rId30"/>
  </p:sldIdLst>
  <p:sldSz cx="9144000" cy="5143500" type="screen16x9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1pPr>
    <a:lvl2pPr marL="4572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2pPr>
    <a:lvl3pPr marL="9144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3pPr>
    <a:lvl4pPr marL="13716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4pPr>
    <a:lvl5pPr marL="18288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7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4251"/>
    <a:srgbClr val="C9394A"/>
    <a:srgbClr val="3366FF"/>
    <a:srgbClr val="FFFFFF"/>
    <a:srgbClr val="EB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 autoAdjust="0"/>
    <p:restoredTop sz="50000" autoAdjust="0"/>
  </p:normalViewPr>
  <p:slideViewPr>
    <p:cSldViewPr>
      <p:cViewPr varScale="1">
        <p:scale>
          <a:sx n="125" d="100"/>
          <a:sy n="125" d="100"/>
        </p:scale>
        <p:origin x="160" y="568"/>
      </p:cViewPr>
      <p:guideLst>
        <p:guide orient="horz" pos="667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‹#›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zh-CN" altLang="en-US"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2018/8/7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6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sp>
        <p:nvSpPr>
          <p:cNvPr id="7" name="矩形"/>
          <p:cNvSpPr>
            <a:spLocks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单击此处编辑母版文本样式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第二级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第三级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第四级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第五级</a:t>
            </a:r>
          </a:p>
        </p:txBody>
      </p:sp>
      <p:sp>
        <p:nvSpPr>
          <p:cNvPr id="8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477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1pPr>
    <a:lvl2pPr marL="4572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2pPr>
    <a:lvl3pPr marL="9144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3pPr>
    <a:lvl4pPr marL="13716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4pPr>
    <a:lvl5pPr marL="18288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5pPr>
    <a:lvl6pPr marL="22860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6pPr>
    <a:lvl7pPr marL="27432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7pPr>
    <a:lvl8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8pPr>
    <a:lvl9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44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12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45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550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20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16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77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65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990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19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81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78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21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247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22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2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405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77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70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26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1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124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2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8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6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4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22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9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93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0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11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3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57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7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774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7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84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938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80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77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95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86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8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74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8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6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6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92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8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5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6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18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01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>
                <a:sym typeface="Calibri" pitchFamily="34" charset="0"/>
              </a:rPr>
              <a:t>单击此处编辑母版文本样式</a:t>
            </a:r>
            <a:endParaRPr lang="en-US" altLang="zh-CN">
              <a:sym typeface="Calibri" pitchFamily="34" charset="0"/>
            </a:endParaRPr>
          </a:p>
          <a:p>
            <a:pPr lvl="1"/>
            <a:r>
              <a:rPr lang="zh-CN" altLang="en-US">
                <a:sym typeface="Calibri" pitchFamily="34" charset="0"/>
              </a:rPr>
              <a:t>第二级</a:t>
            </a:r>
            <a:endParaRPr lang="en-US" altLang="zh-CN">
              <a:sym typeface="Calibri" pitchFamily="34" charset="0"/>
            </a:endParaRPr>
          </a:p>
          <a:p>
            <a:pPr lvl="2"/>
            <a:r>
              <a:rPr lang="zh-CN" altLang="en-US">
                <a:sym typeface="Calibri" pitchFamily="34" charset="0"/>
              </a:rPr>
              <a:t>第三级</a:t>
            </a:r>
            <a:endParaRPr lang="en-US" altLang="zh-CN">
              <a:sym typeface="Calibri" pitchFamily="34" charset="0"/>
            </a:endParaRPr>
          </a:p>
          <a:p>
            <a:pPr lvl="3"/>
            <a:r>
              <a:rPr lang="zh-CN" altLang="en-US">
                <a:sym typeface="Calibri" pitchFamily="34" charset="0"/>
              </a:rPr>
              <a:t>第四级</a:t>
            </a:r>
            <a:endParaRPr lang="en-US" altLang="zh-CN">
              <a:sym typeface="Calibri" pitchFamily="34" charset="0"/>
            </a:endParaRPr>
          </a:p>
          <a:p>
            <a:pPr lvl="4"/>
            <a:r>
              <a:rPr lang="zh-CN" altLang="en-US">
                <a:sym typeface="Calibri" pitchFamily="34" charset="0"/>
              </a:rPr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294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charset="0"/>
          <a:ea typeface="微软雅黑" charset="0"/>
          <a:cs typeface="微软雅黑" charset="0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2000" b="1">
          <a:solidFill>
            <a:srgbClr val="474747"/>
          </a:solidFill>
          <a:latin typeface="微软雅黑" charset="0"/>
          <a:ea typeface="微软雅黑" charset="0"/>
          <a:cs typeface="微软雅黑" charset="0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1500" b="1">
          <a:solidFill>
            <a:srgbClr val="212121"/>
          </a:solidFill>
          <a:latin typeface="微软雅黑" charset="0"/>
          <a:ea typeface="微软雅黑" charset="0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 sz="2200">
                <a:solidFill>
                  <a:srgbClr val="212121"/>
                </a:solidFill>
              </a:rPr>
              <a:t>单击此处编辑母版文本样式</a:t>
            </a:r>
            <a:endParaRPr lang="en-US" altLang="zh-CN" sz="2200">
              <a:solidFill>
                <a:srgbClr val="212121"/>
              </a:solidFill>
            </a:endParaRPr>
          </a:p>
          <a:p>
            <a:pPr lvl="1"/>
            <a:r>
              <a:rPr lang="zh-CN" altLang="en-US" sz="2000">
                <a:solidFill>
                  <a:srgbClr val="474747"/>
                </a:solidFill>
              </a:rPr>
              <a:t>第二级</a:t>
            </a:r>
            <a:endParaRPr lang="en-US" altLang="zh-CN" sz="2000">
              <a:solidFill>
                <a:srgbClr val="474747"/>
              </a:solidFill>
            </a:endParaRPr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803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charset="0"/>
          <a:ea typeface="微软雅黑" charset="0"/>
          <a:cs typeface="微软雅黑" charset="0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2000" b="1">
          <a:solidFill>
            <a:srgbClr val="474747"/>
          </a:solidFill>
          <a:latin typeface="微软雅黑" charset="0"/>
          <a:ea typeface="微软雅黑" charset="0"/>
          <a:cs typeface="微软雅黑" charset="0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1500" b="1">
          <a:solidFill>
            <a:srgbClr val="212121"/>
          </a:solidFill>
          <a:latin typeface="微软雅黑" charset="0"/>
          <a:ea typeface="微软雅黑" charset="0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2235210" y="1923678"/>
            <a:ext cx="4721164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React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高级教程之高阶组件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2E32E96-17FE-43E8-8557-670BF80F916E}"/>
              </a:ext>
            </a:extLst>
          </p:cNvPr>
          <p:cNvSpPr/>
          <p:nvPr/>
        </p:nvSpPr>
        <p:spPr>
          <a:xfrm>
            <a:off x="2627784" y="1779663"/>
            <a:ext cx="1800200" cy="2160240"/>
          </a:xfrm>
          <a:prstGeom prst="rect">
            <a:avLst/>
          </a:prstGeom>
          <a:noFill/>
          <a:ln>
            <a:solidFill>
              <a:srgbClr val="C93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6C751B86-E6BB-4FC8-9416-B8A35A0B7A64}"/>
              </a:ext>
            </a:extLst>
          </p:cNvPr>
          <p:cNvSpPr/>
          <p:nvPr/>
        </p:nvSpPr>
        <p:spPr>
          <a:xfrm>
            <a:off x="2627784" y="1347614"/>
            <a:ext cx="1800200" cy="434551"/>
          </a:xfrm>
          <a:prstGeom prst="rect">
            <a:avLst/>
          </a:prstGeom>
          <a:solidFill>
            <a:srgbClr val="C94251"/>
          </a:solidFill>
          <a:ln>
            <a:solidFill>
              <a:srgbClr val="C93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/>
              <a:t>提示                                 </a:t>
            </a:r>
            <a:r>
              <a:rPr lang="en-US" altLang="zh-CN" sz="1100" dirty="0"/>
              <a:t>x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3F9B4B0-BB3D-4B96-B13A-4170EE324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91831"/>
            <a:ext cx="504056" cy="5040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2CD3C75A-48C3-41E4-B38C-6738E86BE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558" y="2000239"/>
            <a:ext cx="1622651" cy="124510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02B0D9D-9777-4E5B-99D6-0AAAD4615EEB}"/>
              </a:ext>
            </a:extLst>
          </p:cNvPr>
          <p:cNvSpPr/>
          <p:nvPr/>
        </p:nvSpPr>
        <p:spPr>
          <a:xfrm>
            <a:off x="5364088" y="1779663"/>
            <a:ext cx="1800200" cy="2160240"/>
          </a:xfrm>
          <a:prstGeom prst="rect">
            <a:avLst/>
          </a:prstGeom>
          <a:noFill/>
          <a:ln>
            <a:solidFill>
              <a:srgbClr val="C93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A2B7B78A-AAC1-46D1-AFE5-A8BC489327E0}"/>
              </a:ext>
            </a:extLst>
          </p:cNvPr>
          <p:cNvSpPr/>
          <p:nvPr/>
        </p:nvSpPr>
        <p:spPr>
          <a:xfrm>
            <a:off x="5364088" y="1347614"/>
            <a:ext cx="1800200" cy="434551"/>
          </a:xfrm>
          <a:prstGeom prst="rect">
            <a:avLst/>
          </a:prstGeom>
          <a:solidFill>
            <a:srgbClr val="C94251"/>
          </a:solidFill>
          <a:ln>
            <a:solidFill>
              <a:srgbClr val="C939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/>
              <a:t>提示                                 </a:t>
            </a:r>
            <a:r>
              <a:rPr lang="en-US" altLang="zh-CN" sz="1100" dirty="0"/>
              <a:t>x</a:t>
            </a:r>
            <a:endParaRPr lang="zh-CN" altLang="en-US" sz="11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BB5BFF67-8B63-41B5-879B-5A4D71177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40" y="1922523"/>
            <a:ext cx="1417960" cy="187336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8C395CEE-16FF-4D4B-92F6-D7A419633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16137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770D19B-83AC-4A81-B2FD-058FE8FAAD0B}"/>
              </a:ext>
            </a:extLst>
          </p:cNvPr>
          <p:cNvGrpSpPr/>
          <p:nvPr/>
        </p:nvGrpSpPr>
        <p:grpSpPr>
          <a:xfrm>
            <a:off x="971600" y="1347614"/>
            <a:ext cx="1800200" cy="3105636"/>
            <a:chOff x="971600" y="1347614"/>
            <a:chExt cx="1800200" cy="310563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A2E32E96-17FE-43E8-8557-670BF80F916E}"/>
                </a:ext>
              </a:extLst>
            </p:cNvPr>
            <p:cNvSpPr/>
            <p:nvPr/>
          </p:nvSpPr>
          <p:spPr>
            <a:xfrm>
              <a:off x="971600" y="1779663"/>
              <a:ext cx="1800200" cy="2160240"/>
            </a:xfrm>
            <a:prstGeom prst="rect">
              <a:avLst/>
            </a:prstGeom>
            <a:noFill/>
            <a:ln>
              <a:solidFill>
                <a:srgbClr val="C93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6C751B86-E6BB-4FC8-9416-B8A35A0B7A64}"/>
                </a:ext>
              </a:extLst>
            </p:cNvPr>
            <p:cNvSpPr/>
            <p:nvPr/>
          </p:nvSpPr>
          <p:spPr>
            <a:xfrm>
              <a:off x="971600" y="1347614"/>
              <a:ext cx="1800200" cy="434551"/>
            </a:xfrm>
            <a:prstGeom prst="rect">
              <a:avLst/>
            </a:prstGeom>
            <a:solidFill>
              <a:srgbClr val="C94251"/>
            </a:solidFill>
            <a:ln>
              <a:solidFill>
                <a:srgbClr val="C93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100" dirty="0"/>
                <a:t>提示                                 </a:t>
              </a:r>
              <a:r>
                <a:rPr lang="en-US" altLang="zh-CN" sz="1100" dirty="0"/>
                <a:t>x</a:t>
              </a:r>
              <a:endParaRPr lang="zh-CN" altLang="en-US" sz="1100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33F9B4B0-BB3D-4B96-B13A-4170EE32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3291831"/>
              <a:ext cx="504056" cy="50405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="" id="{F6B5601C-2AC3-4935-8A61-D9A6BF65BD8C}"/>
                </a:ext>
              </a:extLst>
            </p:cNvPr>
            <p:cNvSpPr txBox="1"/>
            <p:nvPr/>
          </p:nvSpPr>
          <p:spPr>
            <a:xfrm>
              <a:off x="1403648" y="4083918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组件</a:t>
              </a:r>
              <a:r>
                <a:rPr lang="en-US" altLang="zh-CN" dirty="0">
                  <a:solidFill>
                    <a:srgbClr val="C00000"/>
                  </a:solidFill>
                </a:rPr>
                <a:t>A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77734EB1-C6D7-480B-908E-A8B3E02129AE}"/>
              </a:ext>
            </a:extLst>
          </p:cNvPr>
          <p:cNvGrpSpPr/>
          <p:nvPr/>
        </p:nvGrpSpPr>
        <p:grpSpPr>
          <a:xfrm>
            <a:off x="3787603" y="2046727"/>
            <a:ext cx="1622651" cy="2406523"/>
            <a:chOff x="3787603" y="2046727"/>
            <a:chExt cx="1622651" cy="240652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2CD3C75A-48C3-41E4-B38C-6738E86B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7603" y="2046727"/>
              <a:ext cx="1622651" cy="124510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571F6095-A78B-49FB-BC7A-F5A68D8622AA}"/>
                </a:ext>
              </a:extLst>
            </p:cNvPr>
            <p:cNvSpPr txBox="1"/>
            <p:nvPr/>
          </p:nvSpPr>
          <p:spPr>
            <a:xfrm>
              <a:off x="4139952" y="4083918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组件</a:t>
              </a:r>
              <a:r>
                <a:rPr lang="en-US" altLang="zh-CN" dirty="0">
                  <a:solidFill>
                    <a:srgbClr val="C00000"/>
                  </a:solidFill>
                </a:rPr>
                <a:t>B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4459983B-2475-470E-A0BE-CA696464CD14}"/>
              </a:ext>
            </a:extLst>
          </p:cNvPr>
          <p:cNvGrpSpPr/>
          <p:nvPr/>
        </p:nvGrpSpPr>
        <p:grpSpPr>
          <a:xfrm>
            <a:off x="6404458" y="1851670"/>
            <a:ext cx="1479910" cy="2601580"/>
            <a:chOff x="6404458" y="1851670"/>
            <a:chExt cx="1479910" cy="260158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3F4C25CE-9386-4F1A-9234-DFFF776E9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4458" y="1851670"/>
              <a:ext cx="1417960" cy="1873364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FA704C2D-83BD-43A2-A9F4-9C5232533CC2}"/>
                </a:ext>
              </a:extLst>
            </p:cNvPr>
            <p:cNvSpPr txBox="1"/>
            <p:nvPr/>
          </p:nvSpPr>
          <p:spPr>
            <a:xfrm>
              <a:off x="6804248" y="4083918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组件</a:t>
              </a:r>
              <a:r>
                <a:rPr lang="en-US" altLang="zh-CN" dirty="0">
                  <a:solidFill>
                    <a:srgbClr val="C00000"/>
                  </a:solidFill>
                </a:rPr>
                <a:t>C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6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为什么需要高阶组件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899592" y="3147814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重复是优秀系统设计的大敌  </a:t>
            </a:r>
            <a:r>
              <a:rPr lang="en-US" altLang="zh-CN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---Robert</a:t>
            </a:r>
            <a:r>
              <a:rPr lang="zh-CN" altLang="en-US" sz="20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C.Martin</a:t>
            </a:r>
            <a:endParaRPr lang="zh-CN" altLang="en-US" sz="200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211711"/>
            <a:ext cx="7848872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多个组件都需要某个相同的功能，使用高阶组件减少重复实现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高阶组件示例</a:t>
            </a: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009232"/>
            <a:ext cx="7848872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react-redux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中的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connect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7B957D-1799-7A4C-83C7-86B60B262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6" y="2625962"/>
            <a:ext cx="8207896" cy="3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0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770D19B-83AC-4A81-B2FD-058FE8FAAD0B}"/>
              </a:ext>
            </a:extLst>
          </p:cNvPr>
          <p:cNvGrpSpPr/>
          <p:nvPr/>
        </p:nvGrpSpPr>
        <p:grpSpPr>
          <a:xfrm>
            <a:off x="971600" y="1347614"/>
            <a:ext cx="1800200" cy="3105636"/>
            <a:chOff x="971600" y="1347614"/>
            <a:chExt cx="1800200" cy="310563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A2E32E96-17FE-43E8-8557-670BF80F916E}"/>
                </a:ext>
              </a:extLst>
            </p:cNvPr>
            <p:cNvSpPr/>
            <p:nvPr/>
          </p:nvSpPr>
          <p:spPr>
            <a:xfrm>
              <a:off x="971600" y="1779663"/>
              <a:ext cx="1800200" cy="2160240"/>
            </a:xfrm>
            <a:prstGeom prst="rect">
              <a:avLst/>
            </a:prstGeom>
            <a:noFill/>
            <a:ln>
              <a:solidFill>
                <a:srgbClr val="C93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6C751B86-E6BB-4FC8-9416-B8A35A0B7A64}"/>
                </a:ext>
              </a:extLst>
            </p:cNvPr>
            <p:cNvSpPr/>
            <p:nvPr/>
          </p:nvSpPr>
          <p:spPr>
            <a:xfrm>
              <a:off x="971600" y="1347614"/>
              <a:ext cx="1800200" cy="434551"/>
            </a:xfrm>
            <a:prstGeom prst="rect">
              <a:avLst/>
            </a:prstGeom>
            <a:solidFill>
              <a:srgbClr val="C94251"/>
            </a:solidFill>
            <a:ln>
              <a:solidFill>
                <a:srgbClr val="C939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100" dirty="0"/>
                <a:t>提示                                 </a:t>
              </a:r>
              <a:r>
                <a:rPr lang="en-US" altLang="zh-CN" sz="1100" dirty="0"/>
                <a:t>x</a:t>
              </a:r>
              <a:endParaRPr lang="zh-CN" altLang="en-US" sz="1100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33F9B4B0-BB3D-4B96-B13A-4170EE32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3291831"/>
              <a:ext cx="504056" cy="50405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="" id="{F6B5601C-2AC3-4935-8A61-D9A6BF65BD8C}"/>
                </a:ext>
              </a:extLst>
            </p:cNvPr>
            <p:cNvSpPr txBox="1"/>
            <p:nvPr/>
          </p:nvSpPr>
          <p:spPr>
            <a:xfrm>
              <a:off x="1403648" y="4083918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组件</a:t>
              </a:r>
              <a:r>
                <a:rPr lang="en-US" altLang="zh-CN" dirty="0">
                  <a:solidFill>
                    <a:srgbClr val="C00000"/>
                  </a:solidFill>
                </a:rPr>
                <a:t>A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77734EB1-C6D7-480B-908E-A8B3E02129AE}"/>
              </a:ext>
            </a:extLst>
          </p:cNvPr>
          <p:cNvGrpSpPr/>
          <p:nvPr/>
        </p:nvGrpSpPr>
        <p:grpSpPr>
          <a:xfrm>
            <a:off x="3787603" y="2046727"/>
            <a:ext cx="1622651" cy="2406523"/>
            <a:chOff x="3787603" y="2046727"/>
            <a:chExt cx="1622651" cy="240652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2CD3C75A-48C3-41E4-B38C-6738E86B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7603" y="2046727"/>
              <a:ext cx="1622651" cy="124510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571F6095-A78B-49FB-BC7A-F5A68D8622AA}"/>
                </a:ext>
              </a:extLst>
            </p:cNvPr>
            <p:cNvSpPr txBox="1"/>
            <p:nvPr/>
          </p:nvSpPr>
          <p:spPr>
            <a:xfrm>
              <a:off x="4139952" y="4083918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组件</a:t>
              </a:r>
              <a:r>
                <a:rPr lang="en-US" altLang="zh-CN" dirty="0">
                  <a:solidFill>
                    <a:srgbClr val="C00000"/>
                  </a:solidFill>
                </a:rPr>
                <a:t>B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4459983B-2475-470E-A0BE-CA696464CD14}"/>
              </a:ext>
            </a:extLst>
          </p:cNvPr>
          <p:cNvGrpSpPr/>
          <p:nvPr/>
        </p:nvGrpSpPr>
        <p:grpSpPr>
          <a:xfrm>
            <a:off x="6404458" y="1851670"/>
            <a:ext cx="1479910" cy="2601580"/>
            <a:chOff x="6404458" y="1851670"/>
            <a:chExt cx="1479910" cy="260158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3F4C25CE-9386-4F1A-9234-DFFF776E9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4458" y="1851670"/>
              <a:ext cx="1417960" cy="1873364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FA704C2D-83BD-43A2-A9F4-9C5232533CC2}"/>
                </a:ext>
              </a:extLst>
            </p:cNvPr>
            <p:cNvSpPr txBox="1"/>
            <p:nvPr/>
          </p:nvSpPr>
          <p:spPr>
            <a:xfrm>
              <a:off x="6804248" y="4083918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组件</a:t>
              </a:r>
              <a:r>
                <a:rPr lang="en-US" altLang="zh-CN" dirty="0">
                  <a:solidFill>
                    <a:srgbClr val="C00000"/>
                  </a:solidFill>
                </a:rPr>
                <a:t>C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>
            <a:spLocks/>
          </p:cNvSpPr>
          <p:nvPr/>
        </p:nvSpPr>
        <p:spPr>
          <a:xfrm>
            <a:off x="543225" y="25316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使用高阶组件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539552" y="177966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编写高阶组件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矩形"/>
          <p:cNvSpPr>
            <a:spLocks/>
          </p:cNvSpPr>
          <p:nvPr/>
        </p:nvSpPr>
        <p:spPr>
          <a:xfrm>
            <a:off x="560240" y="328513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高阶组件传参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3325516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高阶组件实现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4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编写高阶组件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549896" y="3039928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2.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 将普通组件使用函数包裹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211711"/>
            <a:ext cx="7848872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1.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实现一个普通组件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36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使用高阶组件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549896" y="3039928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2.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 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@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higherOrderComponent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211711"/>
            <a:ext cx="7416824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1.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higherOrderComponent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WrappedComponent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);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68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347614"/>
            <a:ext cx="5703218" cy="36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高阶组件传参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549896" y="3039928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2.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 柯里化（推荐）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211711"/>
            <a:ext cx="7416824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1.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 普通传参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>
            <a:spLocks/>
          </p:cNvSpPr>
          <p:nvPr/>
        </p:nvSpPr>
        <p:spPr>
          <a:xfrm>
            <a:off x="3710226" y="497054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课程安排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/>
          <p:cNvSpPr>
            <a:spLocks/>
          </p:cNvSpPr>
          <p:nvPr/>
        </p:nvSpPr>
        <p:spPr>
          <a:xfrm>
            <a:off x="990143" y="2078508"/>
            <a:ext cx="6754963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12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高阶组件概述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969456" y="1597563"/>
            <a:ext cx="6754963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介绍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990142" y="2559453"/>
            <a:ext cx="6754963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12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9" name="矩形"/>
          <p:cNvSpPr>
            <a:spLocks/>
          </p:cNvSpPr>
          <p:nvPr/>
        </p:nvSpPr>
        <p:spPr>
          <a:xfrm>
            <a:off x="969454" y="3040398"/>
            <a:ext cx="6754963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12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高阶组件应用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0" name="矩形"/>
          <p:cNvSpPr>
            <a:spLocks/>
          </p:cNvSpPr>
          <p:nvPr/>
        </p:nvSpPr>
        <p:spPr>
          <a:xfrm>
            <a:off x="4499992" y="1597563"/>
            <a:ext cx="4010977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12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高阶组件使用出现的问题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EF7E8797-D768-7249-B602-3ABD7A323BF4}"/>
              </a:ext>
            </a:extLst>
          </p:cNvPr>
          <p:cNvSpPr>
            <a:spLocks/>
          </p:cNvSpPr>
          <p:nvPr/>
        </p:nvSpPr>
        <p:spPr>
          <a:xfrm>
            <a:off x="4502922" y="2078506"/>
            <a:ext cx="4010977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12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高阶组件实战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37A084E4-053D-D34B-9FC1-66D91E7D5E04}"/>
              </a:ext>
            </a:extLst>
          </p:cNvPr>
          <p:cNvSpPr>
            <a:spLocks/>
          </p:cNvSpPr>
          <p:nvPr/>
        </p:nvSpPr>
        <p:spPr>
          <a:xfrm>
            <a:off x="4499992" y="2559449"/>
            <a:ext cx="4010977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12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回顾与总结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8635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>
            <a:spLocks/>
          </p:cNvSpPr>
          <p:nvPr/>
        </p:nvSpPr>
        <p:spPr>
          <a:xfrm>
            <a:off x="539551" y="28597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继承方式的高阶组件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539552" y="141962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代理方式的高阶组件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3325512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高阶组件应用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415A28AC-2D30-4D43-BF11-A95570D37286}"/>
              </a:ext>
            </a:extLst>
          </p:cNvPr>
          <p:cNvSpPr>
            <a:spLocks/>
          </p:cNvSpPr>
          <p:nvPr/>
        </p:nvSpPr>
        <p:spPr>
          <a:xfrm>
            <a:off x="827585" y="1898417"/>
            <a:ext cx="7704856" cy="73866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sz="14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lang="zh-CN" altLang="en-US" sz="14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返回的新组件类直接继承自</a:t>
            </a:r>
            <a:r>
              <a:rPr lang="en-US" altLang="zh-CN" sz="1400" u="none" strike="noStrike" kern="1200" cap="none" spc="0" baseline="0" dirty="0" err="1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React.Component</a:t>
            </a:r>
            <a:r>
              <a:rPr lang="zh-CN" altLang="en-US" sz="14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类，新组件扮演的角色传入参数组件的一个代理，在新组件的</a:t>
            </a:r>
            <a:r>
              <a:rPr lang="en-US" altLang="zh-CN" sz="14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render</a:t>
            </a:r>
            <a:r>
              <a:rPr lang="zh-CN" altLang="en-US" sz="14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函数中，将被包裹组件渲染出来，除了高阶组件自己要做得工作，其余功能全都转手给了被包裹的组件</a:t>
            </a: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550C7B3E-43DE-6749-9E88-3F0340C8B302}"/>
              </a:ext>
            </a:extLst>
          </p:cNvPr>
          <p:cNvSpPr>
            <a:spLocks/>
          </p:cNvSpPr>
          <p:nvPr/>
        </p:nvSpPr>
        <p:spPr>
          <a:xfrm>
            <a:off x="827585" y="3557932"/>
            <a:ext cx="7704856" cy="52322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zh-CN" sz="14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lang="zh-CN" altLang="en-US" sz="1400" u="none" strike="noStrike" kern="120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采用继承关联作为参数的组件和返回的组件，假如传入的组件参数是</a:t>
            </a:r>
            <a:r>
              <a:rPr lang="en-US" altLang="zh-CN" sz="1400" u="none" strike="noStrike" kern="1200" cap="none" spc="0" baseline="0" dirty="0" err="1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WrappedComponent</a:t>
            </a:r>
            <a:r>
              <a:rPr lang="zh-CN" altLang="en-US" sz="140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，那么返回的组件就直接继承自</a:t>
            </a:r>
            <a:r>
              <a:rPr lang="en-US" altLang="zh-CN" sz="1400" dirty="0" err="1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WrappedComponent</a:t>
            </a:r>
            <a:endParaRPr lang="zh-CN" altLang="en-US" sz="14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xmlns="" id="{2C0DD194-F162-484B-A987-A26A15389737}"/>
              </a:ext>
            </a:extLst>
          </p:cNvPr>
          <p:cNvSpPr>
            <a:spLocks/>
          </p:cNvSpPr>
          <p:nvPr/>
        </p:nvSpPr>
        <p:spPr>
          <a:xfrm>
            <a:off x="601967" y="429994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高阶组件显示名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3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6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高阶组件应用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代理方式的高阶组件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F5769CB5-C9C0-144E-AC26-A8AD4D1F040D}"/>
              </a:ext>
            </a:extLst>
          </p:cNvPr>
          <p:cNvSpPr>
            <a:spLocks/>
          </p:cNvSpPr>
          <p:nvPr/>
        </p:nvSpPr>
        <p:spPr>
          <a:xfrm>
            <a:off x="1331640" y="2931790"/>
            <a:ext cx="3384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访问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ref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BDF4068F-AC1C-0A42-AE62-BB513DCB2C33}"/>
              </a:ext>
            </a:extLst>
          </p:cNvPr>
          <p:cNvSpPr>
            <a:spLocks/>
          </p:cNvSpPr>
          <p:nvPr/>
        </p:nvSpPr>
        <p:spPr>
          <a:xfrm>
            <a:off x="1327967" y="2179772"/>
            <a:ext cx="3384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操纵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prop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xmlns="" id="{3ECE0284-D061-584B-AFB0-58359FD247FD}"/>
              </a:ext>
            </a:extLst>
          </p:cNvPr>
          <p:cNvSpPr>
            <a:spLocks/>
          </p:cNvSpPr>
          <p:nvPr/>
        </p:nvSpPr>
        <p:spPr>
          <a:xfrm>
            <a:off x="5224956" y="2179772"/>
            <a:ext cx="3656604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抽取状态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xmlns="" id="{92F5D14B-C059-3A4C-B0E4-6211407482D4}"/>
              </a:ext>
            </a:extLst>
          </p:cNvPr>
          <p:cNvSpPr>
            <a:spLocks/>
          </p:cNvSpPr>
          <p:nvPr/>
        </p:nvSpPr>
        <p:spPr>
          <a:xfrm>
            <a:off x="5220072" y="2931790"/>
            <a:ext cx="3656604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包装组件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>
            <a:spLocks/>
          </p:cNvSpPr>
          <p:nvPr/>
        </p:nvSpPr>
        <p:spPr>
          <a:xfrm>
            <a:off x="539552" y="306621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继承方式的高阶组件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539552" y="115926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代理方式的高阶组件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3325512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高阶组件应用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24" y="1667584"/>
            <a:ext cx="5818488" cy="10289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627584"/>
            <a:ext cx="5872488" cy="10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6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高阶组件应用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继承方式的高阶组件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F5769CB5-C9C0-144E-AC26-A8AD4D1F040D}"/>
              </a:ext>
            </a:extLst>
          </p:cNvPr>
          <p:cNvSpPr>
            <a:spLocks/>
          </p:cNvSpPr>
          <p:nvPr/>
        </p:nvSpPr>
        <p:spPr>
          <a:xfrm>
            <a:off x="759249" y="268239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操纵生命周期函数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BDF4068F-AC1C-0A42-AE62-BB513DCB2C33}"/>
              </a:ext>
            </a:extLst>
          </p:cNvPr>
          <p:cNvSpPr>
            <a:spLocks/>
          </p:cNvSpPr>
          <p:nvPr/>
        </p:nvSpPr>
        <p:spPr>
          <a:xfrm>
            <a:off x="755576" y="193037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操纵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prop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4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6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高阶组件应用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高阶组件显示名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BDF4068F-AC1C-0A42-AE62-BB513DCB2C33}"/>
              </a:ext>
            </a:extLst>
          </p:cNvPr>
          <p:cNvSpPr>
            <a:spLocks/>
          </p:cNvSpPr>
          <p:nvPr/>
        </p:nvSpPr>
        <p:spPr>
          <a:xfrm>
            <a:off x="755576" y="193037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getDisplayName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67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>
            <a:spLocks/>
          </p:cNvSpPr>
          <p:nvPr/>
        </p:nvSpPr>
        <p:spPr>
          <a:xfrm>
            <a:off x="543225" y="25316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Refs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属性不能传递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539552" y="177966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静态方法丢失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2363718" y="497054"/>
            <a:ext cx="4416594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高阶组件使用出现的问题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11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>
            <a:spLocks/>
          </p:cNvSpPr>
          <p:nvPr/>
        </p:nvSpPr>
        <p:spPr>
          <a:xfrm>
            <a:off x="543225" y="25316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u="none" strike="noStrike" kern="1200" cap="none" spc="0" baseline="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TabBar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组件拆分与设计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539552" y="177966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TabBar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效果展示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矩形"/>
          <p:cNvSpPr>
            <a:spLocks/>
          </p:cNvSpPr>
          <p:nvPr/>
        </p:nvSpPr>
        <p:spPr>
          <a:xfrm>
            <a:off x="560240" y="328513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实现普通的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TabBar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3276625" y="497054"/>
            <a:ext cx="2590774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高阶组件实战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529601B5-D9D0-4C47-A073-A27A10A97DF5}"/>
              </a:ext>
            </a:extLst>
          </p:cNvPr>
          <p:cNvSpPr>
            <a:spLocks/>
          </p:cNvSpPr>
          <p:nvPr/>
        </p:nvSpPr>
        <p:spPr>
          <a:xfrm>
            <a:off x="584589" y="393990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使用高阶组件优化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TabBar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（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shouldComponentUpdate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）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95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6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高阶组件应用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1619672" y="257175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en-US" altLang="zh-CN" sz="22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TabBar</a:t>
            </a: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效果展示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D0E23C1-D5C8-2C43-A762-3B2EA6EE4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96" y="1409640"/>
            <a:ext cx="1877934" cy="33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6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高阶组件应用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823772" y="1409640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en-US" altLang="zh-CN" sz="22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TabBar</a:t>
            </a: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组件拆分与设计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C417CD3-BE4A-6843-AB63-D08CB976E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72" y="2832287"/>
            <a:ext cx="4467079" cy="605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14062A-6BD1-BB4A-B9E3-63E9E67A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293668"/>
            <a:ext cx="2233842" cy="36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>
            <a:spLocks/>
          </p:cNvSpPr>
          <p:nvPr/>
        </p:nvSpPr>
        <p:spPr>
          <a:xfrm>
            <a:off x="543225" y="25316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通过本课程可以学到什么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539552" y="177966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12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为什么要开设本课程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矩形"/>
          <p:cNvSpPr>
            <a:spLocks/>
          </p:cNvSpPr>
          <p:nvPr/>
        </p:nvSpPr>
        <p:spPr>
          <a:xfrm>
            <a:off x="560240" y="328513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kern="120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学习本课程需要什么样的基础知识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3710226" y="497054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课程概述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5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10225" y="497054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课程概述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为什么要开设本课程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549896" y="3039928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如此重要却资料很少，更别提视频教程了</a:t>
            </a: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211711"/>
            <a:ext cx="7848872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高阶组件在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React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应用中，非常非常重要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D6D39E2-688C-4CFB-8B8A-27314998E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95" y="2834258"/>
            <a:ext cx="2309242" cy="230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10225" y="497054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课程概述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通过本课程可以学到什么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549896" y="3039928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高阶组件在项目中的常见应用</a:t>
            </a:r>
            <a:endParaRPr lang="zh-CN" altLang="en-US" sz="2000" u="none" strike="noStrike" kern="120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211711"/>
            <a:ext cx="7848872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高阶组件的定义及原理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D79C466B-C1EF-4039-9671-E858CDA25E11}"/>
              </a:ext>
            </a:extLst>
          </p:cNvPr>
          <p:cNvSpPr>
            <a:spLocks/>
          </p:cNvSpPr>
          <p:nvPr/>
        </p:nvSpPr>
        <p:spPr>
          <a:xfrm>
            <a:off x="539552" y="3867894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通用高阶组件如何封装</a:t>
            </a:r>
            <a:endParaRPr lang="zh-CN" altLang="en-US" sz="2000" u="none" strike="noStrike" kern="120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19C2C8B-CB69-48B0-8382-BBB54CF60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74" y="1783605"/>
            <a:ext cx="2849428" cy="28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10225" y="497054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课程概述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本课程的前置知识和最终效果展示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549896" y="3039928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js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面向对象编程</a:t>
            </a:r>
            <a:endParaRPr lang="zh-CN" altLang="en-US" sz="2000" u="none" strike="noStrike" kern="120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211711"/>
            <a:ext cx="7848872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有一定的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react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基础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xmlns="" id="{D79C466B-C1EF-4039-9671-E858CDA25E11}"/>
              </a:ext>
            </a:extLst>
          </p:cNvPr>
          <p:cNvSpPr>
            <a:spLocks/>
          </p:cNvSpPr>
          <p:nvPr/>
        </p:nvSpPr>
        <p:spPr>
          <a:xfrm>
            <a:off x="539552" y="3867894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u="none" strike="noStrike" kern="120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es6</a:t>
            </a:r>
            <a:r>
              <a:rPr lang="zh-CN" altLang="en-US" sz="2000" u="none" strike="noStrike" kern="120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语法</a:t>
            </a:r>
          </a:p>
        </p:txBody>
      </p:sp>
    </p:spTree>
    <p:extLst>
      <p:ext uri="{BB962C8B-B14F-4D97-AF65-F5344CB8AC3E}">
        <p14:creationId xmlns:p14="http://schemas.microsoft.com/office/powerpoint/2010/main" val="8121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>
            <a:spLocks/>
          </p:cNvSpPr>
          <p:nvPr/>
        </p:nvSpPr>
        <p:spPr>
          <a:xfrm>
            <a:off x="543225" y="25316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高阶组件的基本概念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539552" y="177966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高阶函数的基本概念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矩形"/>
          <p:cNvSpPr>
            <a:spLocks/>
          </p:cNvSpPr>
          <p:nvPr/>
        </p:nvSpPr>
        <p:spPr>
          <a:xfrm>
            <a:off x="560240" y="328513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高阶组件示例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3325511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高阶函数基本概念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539552" y="3795886"/>
            <a:ext cx="4032448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函数可以作为返回值输出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211710"/>
            <a:ext cx="450439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函数可以作为参数被传递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104532-08E6-3C43-BB8E-823F1723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61776"/>
            <a:ext cx="3629907" cy="899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789F1E-3A0E-7E41-9EC4-08EF401E3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364" y="3259480"/>
            <a:ext cx="3643543" cy="14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5" y="497054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高阶组件介绍</a:t>
            </a:r>
            <a:endParaRPr lang="zh-CN" altLang="en-US" sz="3200" dirty="0">
              <a:cs typeface="微软雅黑" charset="0"/>
            </a:endParaRPr>
          </a:p>
        </p:txBody>
      </p:sp>
      <p:sp>
        <p:nvSpPr>
          <p:cNvPr id="5" name="文本框"/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1pPr>
            <a:lvl2pPr marL="838200" marR="0" indent="-381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764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336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8pPr>
            <a:lvl9pPr marL="3505200" marR="0" indent="-3048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1" i="0" u="none" strike="noStrike" cap="none" spc="0" baseline="0">
                <a:ln>
                  <a:noFill/>
                </a:ln>
                <a:solidFill>
                  <a:srgbClr val="474747"/>
                </a:solidFill>
                <a:uFillTx/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marL="0" indent="0" hangingPunct="1">
              <a:spcBef>
                <a:spcPct val="20000"/>
              </a:spcBef>
              <a:buNone/>
            </a:pP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高阶组件基本概念（</a:t>
            </a:r>
            <a:r>
              <a:rPr lang="en-US" altLang="zh-CN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High</a:t>
            </a: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 </a:t>
            </a:r>
            <a:r>
              <a:rPr lang="en-US" altLang="zh-CN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Order</a:t>
            </a: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 </a:t>
            </a:r>
            <a:r>
              <a:rPr lang="en-US" altLang="zh-CN" sz="22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Component,HOC</a:t>
            </a:r>
            <a:r>
              <a:rPr lang="zh-CN" altLang="en-US" sz="220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）</a:t>
            </a:r>
          </a:p>
        </p:txBody>
      </p:sp>
      <p:sp>
        <p:nvSpPr>
          <p:cNvPr id="7" name="矩形"/>
          <p:cNvSpPr>
            <a:spLocks/>
          </p:cNvSpPr>
          <p:nvPr/>
        </p:nvSpPr>
        <p:spPr>
          <a:xfrm>
            <a:off x="549896" y="3039928"/>
            <a:ext cx="6470376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高阶组件是一个函数，并不是组件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矩形"/>
          <p:cNvSpPr>
            <a:spLocks/>
          </p:cNvSpPr>
          <p:nvPr/>
        </p:nvSpPr>
        <p:spPr>
          <a:xfrm>
            <a:off x="539552" y="2211711"/>
            <a:ext cx="7848872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高阶组件就是接受一个组件作为参数并返回一个新组件的函数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30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1662</TotalTime>
  <Words>497</Words>
  <Application>Microsoft Macintosh PowerPoint</Application>
  <PresentationFormat>全屏显示(16:9)</PresentationFormat>
  <Paragraphs>136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宋体</vt:lpstr>
      <vt:lpstr>微软雅黑</vt:lpstr>
      <vt:lpstr>讲师ppt模板20141215</vt:lpstr>
      <vt:lpstr>讲师ppt模板20141215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open</dc:creator>
  <cp:lastModifiedBy>Microsoft Office 用户</cp:lastModifiedBy>
  <cp:revision>78</cp:revision>
  <dcterms:created xsi:type="dcterms:W3CDTF">2016-04-25T01:54:29Z</dcterms:created>
  <dcterms:modified xsi:type="dcterms:W3CDTF">2018-08-07T11:43:55Z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